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62" r:id="rId5"/>
  </p:sldIdLst>
  <p:sldSz cx="10691813" cy="15119350"/>
  <p:notesSz cx="6799263" cy="9929813"/>
  <p:defaultTextStyle>
    <a:defPPr>
      <a:defRPr lang="fr-FR"/>
    </a:defPPr>
    <a:lvl1pPr marL="0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1pPr>
    <a:lvl2pPr marL="915312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2pPr>
    <a:lvl3pPr marL="1830627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3pPr>
    <a:lvl4pPr marL="2745943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4pPr>
    <a:lvl5pPr marL="3661257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5pPr>
    <a:lvl6pPr marL="4576570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6pPr>
    <a:lvl7pPr marL="5491886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7pPr>
    <a:lvl8pPr marL="6407200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8pPr>
    <a:lvl9pPr marL="7322515" algn="l" defTabSz="1830627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F6F"/>
    <a:srgbClr val="5F5F5F"/>
    <a:srgbClr val="4D4D4D"/>
    <a:srgbClr val="595959"/>
    <a:srgbClr val="4B4B4B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1299" autoAdjust="0"/>
  </p:normalViewPr>
  <p:slideViewPr>
    <p:cSldViewPr snapToGrid="0">
      <p:cViewPr varScale="1">
        <p:scale>
          <a:sx n="35" d="100"/>
          <a:sy n="35" d="100"/>
        </p:scale>
        <p:origin x="21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67D33F2-CFDB-455B-9787-60C24E5E538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D3BC1C3-17DA-4A9E-B58F-A3C559DF4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84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1pPr>
    <a:lvl2pPr marL="915680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2pPr>
    <a:lvl3pPr marL="1831360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3pPr>
    <a:lvl4pPr marL="2747040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4pPr>
    <a:lvl5pPr marL="3662721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5pPr>
    <a:lvl6pPr marL="4578401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6pPr>
    <a:lvl7pPr marL="5494081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7pPr>
    <a:lvl8pPr marL="6409761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8pPr>
    <a:lvl9pPr marL="7325441" algn="l" defTabSz="1831360" rtl="0" eaLnBrk="1" latinLnBrk="0" hangingPunct="1">
      <a:defRPr sz="24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6963" cy="33512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C1C3-17DA-4A9E-B58F-A3C559DF4F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07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41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3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53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4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82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87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9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0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8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72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7AAC-34B5-4BDB-B2D3-6551F948F235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C89C-F507-4434-8B62-180D455F6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2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03"/>
            <a:ext cx="10691813" cy="71285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5384800"/>
            <a:ext cx="10691813" cy="9734549"/>
          </a:xfrm>
          <a:prstGeom prst="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023">
            <a:extLst>
              <a:ext uri="{FF2B5EF4-FFF2-40B4-BE49-F238E27FC236}">
                <a16:creationId xmlns:a16="http://schemas.microsoft.com/office/drawing/2014/main" id="{6630432B-C85F-E042-AE97-26F29C1A1E5F}"/>
              </a:ext>
            </a:extLst>
          </p:cNvPr>
          <p:cNvSpPr txBox="1">
            <a:spLocks/>
          </p:cNvSpPr>
          <p:nvPr/>
        </p:nvSpPr>
        <p:spPr>
          <a:xfrm>
            <a:off x="1016381" y="5982714"/>
            <a:ext cx="8838818" cy="19842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all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2pPr>
            <a:lvl3pPr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3pPr>
            <a:lvl4pPr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4pPr>
            <a:lvl5pPr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5pPr>
            <a:lvl6pPr marL="457200"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95363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fr-FR" sz="2400" i="0" kern="1200" cap="none" baseline="0" dirty="0" smtClean="0">
                <a:solidFill>
                  <a:srgbClr val="706F6F"/>
                </a:solidFill>
                <a:effectLst/>
                <a:latin typeface="Montserrat SemiBold" panose="00000700000000000000" pitchFamily="2" charset="0"/>
              </a:rPr>
              <a:t>A compter du </a:t>
            </a:r>
            <a:r>
              <a:rPr lang="fr-FR" sz="2400" cap="none" dirty="0" smtClean="0">
                <a:solidFill>
                  <a:srgbClr val="706F6F"/>
                </a:solidFill>
                <a:latin typeface="Montserrat SemiBold" panose="00000700000000000000" pitchFamily="2" charset="0"/>
              </a:rPr>
              <a:t>19 septembre</a:t>
            </a:r>
            <a:r>
              <a:rPr lang="fr-FR" sz="2400" i="0" kern="1200" cap="none" baseline="0" dirty="0" smtClean="0">
                <a:solidFill>
                  <a:srgbClr val="706F6F"/>
                </a:solidFill>
                <a:effectLst/>
                <a:latin typeface="Montserrat SemiBold" panose="00000700000000000000" pitchFamily="2" charset="0"/>
              </a:rPr>
              <a:t> </a:t>
            </a:r>
            <a:r>
              <a:rPr lang="fr-FR" sz="2400" i="0" kern="1200" cap="none" baseline="0" dirty="0" smtClean="0">
                <a:solidFill>
                  <a:srgbClr val="706F6F"/>
                </a:solidFill>
                <a:effectLst/>
                <a:latin typeface="Montserrat SemiBold" panose="00000700000000000000" pitchFamily="2" charset="0"/>
              </a:rPr>
              <a:t>2023, sur votre commune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4400" i="0" kern="1200" cap="none" baseline="0" dirty="0" smtClean="0">
                <a:solidFill>
                  <a:schemeClr val="bg1"/>
                </a:solidFill>
                <a:effectLst/>
                <a:latin typeface="Montserrat SemiBold" panose="00000700000000000000" pitchFamily="2" charset="0"/>
              </a:rPr>
              <a:t>Les horaires de passage</a:t>
            </a:r>
            <a:r>
              <a:rPr lang="fr-FR" sz="4400" i="0" kern="1200" cap="none" dirty="0" smtClean="0">
                <a:solidFill>
                  <a:schemeClr val="bg1"/>
                </a:solidFill>
                <a:effectLst/>
                <a:latin typeface="Montserrat SemiBold" panose="00000700000000000000" pitchFamily="2" charset="0"/>
              </a:rPr>
              <a:t> </a:t>
            </a:r>
            <a:br>
              <a:rPr lang="fr-FR" sz="4400" i="0" kern="1200" cap="none" dirty="0" smtClean="0">
                <a:solidFill>
                  <a:schemeClr val="bg1"/>
                </a:solidFill>
                <a:effectLst/>
                <a:latin typeface="Montserrat SemiBold" panose="00000700000000000000" pitchFamily="2" charset="0"/>
              </a:rPr>
            </a:br>
            <a:r>
              <a:rPr lang="fr-FR" sz="4400" i="0" kern="1200" cap="none" dirty="0" smtClean="0">
                <a:solidFill>
                  <a:schemeClr val="bg1"/>
                </a:solidFill>
                <a:effectLst/>
                <a:latin typeface="Montserrat SemiBold" panose="00000700000000000000" pitchFamily="2" charset="0"/>
              </a:rPr>
              <a:t>des facteurs évoluent</a:t>
            </a:r>
            <a:endParaRPr lang="fr-FR" sz="4400" i="0" kern="1200" cap="none" baseline="0" dirty="0" smtClean="0">
              <a:solidFill>
                <a:schemeClr val="bg1"/>
              </a:solidFill>
              <a:effectLst/>
              <a:latin typeface="Montserrat SemiBold" panose="00000700000000000000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13159880"/>
            <a:ext cx="1480820" cy="130982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 rot="16200000">
            <a:off x="-3243502" y="11017046"/>
            <a:ext cx="735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ontserrat" panose="00000500000000000000" pitchFamily="2" charset="0"/>
              </a:rPr>
              <a:t>La Poste – SA au capital de </a:t>
            </a:r>
            <a:r>
              <a:rPr lang="fr-FR" sz="800" dirty="0" smtClean="0">
                <a:latin typeface="Montserrat" panose="00000500000000000000" pitchFamily="2" charset="0"/>
              </a:rPr>
              <a:t>5 620 325 816 euros </a:t>
            </a:r>
            <a:r>
              <a:rPr lang="fr-FR" sz="800" dirty="0">
                <a:latin typeface="Montserrat" panose="00000500000000000000" pitchFamily="2" charset="0"/>
              </a:rPr>
              <a:t>– 356 000 000 RCS PARIS – Siège social : 9 RUE DU COLONEL PIERRE AVIA – 75015 PARIS</a:t>
            </a:r>
            <a:br>
              <a:rPr lang="fr-FR" sz="800" dirty="0">
                <a:latin typeface="Montserrat" panose="00000500000000000000" pitchFamily="2" charset="0"/>
              </a:rPr>
            </a:br>
            <a:r>
              <a:rPr lang="fr-FR" sz="800" dirty="0" smtClean="0">
                <a:latin typeface="Montserrat" panose="00000500000000000000" pitchFamily="2" charset="0"/>
              </a:rPr>
              <a:t>BSCC – DEX GE – </a:t>
            </a:r>
            <a:r>
              <a:rPr lang="fr-FR" sz="800" dirty="0" err="1" smtClean="0">
                <a:latin typeface="Montserrat" panose="00000500000000000000" pitchFamily="2" charset="0"/>
              </a:rPr>
              <a:t>Dircom</a:t>
            </a:r>
            <a:r>
              <a:rPr lang="fr-FR" sz="800" dirty="0" smtClean="0">
                <a:latin typeface="Montserrat" panose="00000500000000000000" pitchFamily="2" charset="0"/>
              </a:rPr>
              <a:t> / DAST PRC GE – 2019-4407 (54) – 02-20 – Crédit photo : médiathèque La Poste</a:t>
            </a:r>
            <a:endParaRPr lang="fr-FR" sz="800" dirty="0">
              <a:latin typeface="Montserrat" panose="000005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80822" y="13891968"/>
            <a:ext cx="675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 smtClean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N’hésitez </a:t>
            </a:r>
            <a:r>
              <a:rPr lang="fr-FR" sz="1400" dirty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pas à les solliciter pour obtenir des renseignements sur </a:t>
            </a:r>
            <a:endParaRPr lang="fr-FR" sz="1400" dirty="0" smtClean="0">
              <a:solidFill>
                <a:srgbClr val="706F6F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lvl="0"/>
            <a:r>
              <a:rPr lang="fr-FR" sz="1400" dirty="0" smtClean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les </a:t>
            </a:r>
            <a:r>
              <a:rPr lang="fr-FR" sz="1400" b="1" dirty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services de proximité </a:t>
            </a:r>
            <a:r>
              <a:rPr lang="fr-FR" sz="1400" dirty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qu’ils peuvent désormais vous apporter</a:t>
            </a:r>
            <a:r>
              <a:rPr lang="fr-FR" sz="1400" dirty="0" smtClean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.</a:t>
            </a:r>
            <a:endParaRPr lang="fr-FR" sz="1400" dirty="0">
              <a:solidFill>
                <a:srgbClr val="706F6F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9182" y="7966959"/>
            <a:ext cx="92824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06F6F"/>
                </a:solidFill>
                <a:latin typeface="Montserrat" panose="00000500000000000000" pitchFamily="2" charset="0"/>
              </a:rPr>
              <a:t>La Poste se transforme</a:t>
            </a:r>
            <a:endParaRPr lang="fr-FR" sz="3200" dirty="0">
              <a:solidFill>
                <a:srgbClr val="706F6F"/>
              </a:solidFill>
            </a:endParaRPr>
          </a:p>
          <a:p>
            <a:pPr algn="just"/>
            <a:endParaRPr lang="fr-FR" sz="1800" dirty="0" smtClean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En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plus de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vous livrer votre courrier et vos colis, les facteurs réalisent</a:t>
            </a:r>
            <a:b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</a:b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de </a:t>
            </a:r>
            <a:r>
              <a:rPr lang="fr-FR" sz="2000" b="1" dirty="0">
                <a:solidFill>
                  <a:srgbClr val="706F6F"/>
                </a:solidFill>
                <a:latin typeface="Montserrat" panose="00000500000000000000" pitchFamily="2" charset="0"/>
              </a:rPr>
              <a:t>nouveaux services de proximité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:</a:t>
            </a:r>
            <a:endParaRPr lang="fr-FR" sz="2000" dirty="0">
              <a:solidFill>
                <a:srgbClr val="706F6F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v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isite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à domicile de personnes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âgées dans le cadre du service </a:t>
            </a:r>
            <a:b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</a:b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«Veiller sur mes parents»</a:t>
            </a:r>
            <a:endParaRPr lang="fr-FR" sz="2000" dirty="0">
              <a:solidFill>
                <a:srgbClr val="706F6F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l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ivraison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de courses, de médicaments ou de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repas</a:t>
            </a:r>
          </a:p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collecte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de colis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en boîte aux lettres</a:t>
            </a:r>
          </a:p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Installation et prise en main de tablette numérique pour les séniors…</a:t>
            </a:r>
          </a:p>
          <a:p>
            <a:endParaRPr lang="fr-FR" sz="2000" dirty="0">
              <a:solidFill>
                <a:srgbClr val="706F6F"/>
              </a:solidFill>
              <a:latin typeface="Montserrat" panose="00000500000000000000" pitchFamily="2" charset="0"/>
            </a:endParaRPr>
          </a:p>
          <a:p>
            <a:r>
              <a:rPr lang="fr-FR" sz="2000" b="1" dirty="0">
                <a:solidFill>
                  <a:srgbClr val="706F6F"/>
                </a:solidFill>
                <a:latin typeface="Montserrat" panose="00000500000000000000" pitchFamily="2" charset="0"/>
              </a:rPr>
              <a:t>Pour être davantage à vos côtés, 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et s’adapter à vos besoins, </a:t>
            </a:r>
            <a:endParaRPr lang="fr-FR" sz="2000" dirty="0" smtClean="0">
              <a:solidFill>
                <a:srgbClr val="706F6F"/>
              </a:solidFill>
              <a:latin typeface="Montserrat" panose="00000500000000000000" pitchFamily="2" charset="0"/>
            </a:endParaRPr>
          </a:p>
          <a:p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à compter du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mardi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19 septembre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2023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, les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facteurs vont  effectuer leur tournée,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sur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une </a:t>
            </a:r>
            <a:r>
              <a:rPr lang="fr-FR" sz="2000" b="1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amplitude </a:t>
            </a:r>
            <a:r>
              <a:rPr lang="fr-FR" sz="2000" b="1" dirty="0">
                <a:solidFill>
                  <a:srgbClr val="706F6F"/>
                </a:solidFill>
                <a:latin typeface="Montserrat" panose="00000500000000000000" pitchFamily="2" charset="0"/>
              </a:rPr>
              <a:t>horaire </a:t>
            </a:r>
            <a:r>
              <a:rPr lang="fr-FR" sz="2000" b="1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quotidienne modifiée. </a:t>
            </a:r>
            <a:endParaRPr lang="fr-FR" sz="2000" b="1" dirty="0">
              <a:solidFill>
                <a:srgbClr val="706F6F"/>
              </a:solidFill>
              <a:latin typeface="Montserrat" panose="00000500000000000000" pitchFamily="2" charset="0"/>
            </a:endParaRPr>
          </a:p>
          <a:p>
            <a:endParaRPr lang="fr-FR" sz="2000" dirty="0">
              <a:solidFill>
                <a:srgbClr val="706F6F"/>
              </a:solidFill>
              <a:latin typeface="Montserrat" panose="00000500000000000000" pitchFamily="2" charset="0"/>
            </a:endParaRPr>
          </a:p>
          <a:p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Ils peuvent vous procurer, à domicile, </a:t>
            </a:r>
            <a:endParaRPr lang="fr-FR" sz="2000" dirty="0" smtClean="0">
              <a:solidFill>
                <a:srgbClr val="706F6F"/>
              </a:solidFill>
              <a:latin typeface="Montserrat" panose="00000500000000000000" pitchFamily="2" charset="0"/>
            </a:endParaRPr>
          </a:p>
          <a:p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des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carnets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«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beaux timbres », des stickers de suivi </a:t>
            </a:r>
            <a:endParaRPr lang="fr-FR" sz="2000" dirty="0" smtClean="0">
              <a:solidFill>
                <a:srgbClr val="706F6F"/>
              </a:solidFill>
              <a:latin typeface="Montserrat" panose="00000500000000000000" pitchFamily="2" charset="0"/>
            </a:endParaRPr>
          </a:p>
          <a:p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ou des 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emballages </a:t>
            </a:r>
            <a:r>
              <a:rPr lang="fr-FR" sz="2000" dirty="0" smtClean="0">
                <a:solidFill>
                  <a:srgbClr val="706F6F"/>
                </a:solidFill>
                <a:latin typeface="Montserrat" panose="00000500000000000000" pitchFamily="2" charset="0"/>
              </a:rPr>
              <a:t>Prêts-à-Poster</a:t>
            </a:r>
            <a:r>
              <a:rPr lang="fr-FR" sz="2000" dirty="0">
                <a:solidFill>
                  <a:srgbClr val="706F6F"/>
                </a:solidFill>
                <a:latin typeface="Montserrat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"/>
            </a:pPr>
            <a:endParaRPr lang="fr-FR" sz="11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16381" y="14469702"/>
            <a:ext cx="248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6F6F70"/>
                </a:solidFill>
                <a:latin typeface="Montserrat" panose="00000500000000000000" pitchFamily="2" charset="0"/>
              </a:rPr>
              <a:t>www.laposte.fr</a:t>
            </a:r>
            <a:endParaRPr lang="fr-FR" sz="1200" dirty="0">
              <a:solidFill>
                <a:srgbClr val="6F6F7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1D3CE1905BE47A082B76C6008879C" ma:contentTypeVersion="2" ma:contentTypeDescription="Create a new document." ma:contentTypeScope="" ma:versionID="70f969611286b5c491c099b767adf978">
  <xsd:schema xmlns:xsd="http://www.w3.org/2001/XMLSchema" xmlns:xs="http://www.w3.org/2001/XMLSchema" xmlns:p="http://schemas.microsoft.com/office/2006/metadata/properties" xmlns:ns2="d8345551-a6be-40eb-b7be-33a368ba60a4" targetNamespace="http://schemas.microsoft.com/office/2006/metadata/properties" ma:root="true" ma:fieldsID="79298ec6a2635d8b41aa7e39d2e74f5e" ns2:_="">
    <xsd:import namespace="d8345551-a6be-40eb-b7be-33a368ba60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45551-a6be-40eb-b7be-33a368ba6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78C77B-FBF8-41C2-A9CA-F994D1513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345551-a6be-40eb-b7be-33a368ba60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3AFD99-BED5-4A59-98F4-3BE4231AD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AEF1B-1C5C-4F65-9D2A-F6A57C740075}">
  <ds:schemaRefs>
    <ds:schemaRef ds:uri="http://purl.org/dc/dcmitype/"/>
    <ds:schemaRef ds:uri="http://schemas.microsoft.com/office/infopath/2007/PartnerControls"/>
    <ds:schemaRef ds:uri="http://purl.org/dc/elements/1.1/"/>
    <ds:schemaRef ds:uri="d8345551-a6be-40eb-b7be-33a368ba60a4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226</Words>
  <Application>Microsoft Office PowerPoint</Application>
  <PresentationFormat>Personnalisé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SemiBold</vt:lpstr>
      <vt:lpstr>Verdana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AGNES ULPAT</dc:creator>
  <cp:lastModifiedBy>KNITTEL Sebastien</cp:lastModifiedBy>
  <cp:revision>64</cp:revision>
  <cp:lastPrinted>2019-08-29T09:16:37Z</cp:lastPrinted>
  <dcterms:created xsi:type="dcterms:W3CDTF">2019-01-17T10:09:07Z</dcterms:created>
  <dcterms:modified xsi:type="dcterms:W3CDTF">2023-09-13T07:07:33Z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0x0101007471D3CE1905BE47A082B76C6008879C</vt:lpwstr>
  </property>
</Properties>
</file>