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sldIdLst>
    <p:sldId id="256" r:id="rId5"/>
    <p:sldId id="257" r:id="rId6"/>
    <p:sldId id="259" r:id="rId7"/>
    <p:sldId id="258" r:id="rId8"/>
    <p:sldId id="262" r:id="rId9"/>
    <p:sldId id="260" r:id="rId10"/>
    <p:sldId id="261" r:id="rId1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104" d="100"/>
          <a:sy n="104" d="100"/>
        </p:scale>
        <p:origin x="138"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F0C90A2-49E3-49B2-9492-2F914F1C8C25}" type="datetimeFigureOut">
              <a:rPr lang="fr-FR" smtClean="0"/>
              <a:t>05/12/2023</a:t>
            </a:fld>
            <a:endParaRPr lang="fr-F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fr-F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2608741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F0C90A2-49E3-49B2-9492-2F914F1C8C25}" type="datetimeFigureOut">
              <a:rPr lang="fr-FR" smtClean="0"/>
              <a:t>05/12/2023</a:t>
            </a:fld>
            <a:endParaRPr lang="fr-FR"/>
          </a:p>
        </p:txBody>
      </p:sp>
      <p:sp>
        <p:nvSpPr>
          <p:cNvPr id="6" name="Footer Placeholder 5"/>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3393066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F0C90A2-49E3-49B2-9492-2F914F1C8C25}" type="datetimeFigureOut">
              <a:rPr lang="fr-FR" smtClean="0"/>
              <a:t>05/12/2023</a:t>
            </a:fld>
            <a:endParaRPr lang="fr-FR"/>
          </a:p>
        </p:txBody>
      </p:sp>
      <p:sp>
        <p:nvSpPr>
          <p:cNvPr id="5" name="Footer Placeholder 4"/>
          <p:cNvSpPr>
            <a:spLocks noGrp="1"/>
          </p:cNvSpPr>
          <p:nvPr>
            <p:ph type="ftr" sz="quarter" idx="11"/>
          </p:nvPr>
        </p:nvSpPr>
        <p:spPr/>
        <p:txBody>
          <a:bodyPr/>
          <a:lstStyle/>
          <a:p>
            <a:endParaRPr lang="fr-F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1038181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F0C90A2-49E3-49B2-9492-2F914F1C8C25}" type="datetimeFigureOut">
              <a:rPr lang="fr-FR" smtClean="0"/>
              <a:t>05/12/2023</a:t>
            </a:fld>
            <a:endParaRPr lang="fr-FR"/>
          </a:p>
        </p:txBody>
      </p:sp>
      <p:sp>
        <p:nvSpPr>
          <p:cNvPr id="5" name="Footer Placeholder 4"/>
          <p:cNvSpPr>
            <a:spLocks noGrp="1"/>
          </p:cNvSpPr>
          <p:nvPr>
            <p:ph type="ftr" sz="quarter" idx="11"/>
          </p:nvPr>
        </p:nvSpPr>
        <p:spPr/>
        <p:txBody>
          <a:bodyPr/>
          <a:lstStyle/>
          <a:p>
            <a:endParaRPr lang="fr-F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28042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F0C90A2-49E3-49B2-9492-2F914F1C8C25}" type="datetimeFigureOut">
              <a:rPr lang="fr-FR" smtClean="0"/>
              <a:t>05/12/2023</a:t>
            </a:fld>
            <a:endParaRPr lang="fr-FR"/>
          </a:p>
        </p:txBody>
      </p:sp>
      <p:sp>
        <p:nvSpPr>
          <p:cNvPr id="5" name="Footer Placeholder 4"/>
          <p:cNvSpPr>
            <a:spLocks noGrp="1"/>
          </p:cNvSpPr>
          <p:nvPr>
            <p:ph type="ftr" sz="quarter" idx="11"/>
          </p:nvPr>
        </p:nvSpPr>
        <p:spPr/>
        <p:txBody>
          <a:bodyPr/>
          <a:lstStyle/>
          <a:p>
            <a:endParaRPr lang="fr-F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987720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F0C90A2-49E3-49B2-9492-2F914F1C8C25}" type="datetimeFigureOut">
              <a:rPr lang="fr-FR" smtClean="0"/>
              <a:t>05/12/2023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966739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F0C90A2-49E3-49B2-9492-2F914F1C8C25}" type="datetimeFigureOut">
              <a:rPr lang="fr-FR" smtClean="0"/>
              <a:t>05/12/2023</a:t>
            </a:fld>
            <a:endParaRPr lang="fr-FR"/>
          </a:p>
        </p:txBody>
      </p:sp>
      <p:sp>
        <p:nvSpPr>
          <p:cNvPr id="8" name="Footer Placeholder 7"/>
          <p:cNvSpPr>
            <a:spLocks noGrp="1"/>
          </p:cNvSpPr>
          <p:nvPr>
            <p:ph type="ftr" sz="quarter" idx="11"/>
          </p:nvPr>
        </p:nvSpPr>
        <p:spPr>
          <a:xfrm>
            <a:off x="561111" y="6391838"/>
            <a:ext cx="3644282" cy="304801"/>
          </a:xfrm>
        </p:spPr>
        <p:txBody>
          <a:bodyPr/>
          <a:lstStyle/>
          <a:p>
            <a:endParaRPr lang="fr-FR"/>
          </a:p>
        </p:txBody>
      </p:sp>
      <p:sp>
        <p:nvSpPr>
          <p:cNvPr id="9" name="Slide Number Placeholder 8"/>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2991981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F0C90A2-49E3-49B2-9492-2F914F1C8C25}" type="datetimeFigureOut">
              <a:rPr lang="fr-FR" smtClean="0"/>
              <a:t>05/12/2023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1269253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F0C90A2-49E3-49B2-9492-2F914F1C8C25}" type="datetimeFigureOut">
              <a:rPr lang="fr-FR" smtClean="0"/>
              <a:t>05/12/2023</a:t>
            </a:fld>
            <a:endParaRPr lang="fr-FR"/>
          </a:p>
        </p:txBody>
      </p:sp>
      <p:sp>
        <p:nvSpPr>
          <p:cNvPr id="5" name="Footer Placeholder 4"/>
          <p:cNvSpPr>
            <a:spLocks noGrp="1"/>
          </p:cNvSpPr>
          <p:nvPr>
            <p:ph type="ftr" sz="quarter" idx="11"/>
          </p:nvPr>
        </p:nvSpPr>
        <p:spPr/>
        <p:txBody>
          <a:bodyPr/>
          <a:lstStyle/>
          <a:p>
            <a:endParaRPr lang="fr-F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36250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F0C90A2-49E3-49B2-9492-2F914F1C8C25}" type="datetimeFigureOut">
              <a:rPr lang="fr-FR" smtClean="0"/>
              <a:t>05/12/2023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2700866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F0C90A2-49E3-49B2-9492-2F914F1C8C25}" type="datetimeFigureOut">
              <a:rPr lang="fr-FR" smtClean="0"/>
              <a:t>05/12/2023</a:t>
            </a:fld>
            <a:endParaRPr lang="fr-FR"/>
          </a:p>
        </p:txBody>
      </p:sp>
      <p:sp>
        <p:nvSpPr>
          <p:cNvPr id="5" name="Footer Placeholder 4"/>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3970299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F0C90A2-49E3-49B2-9492-2F914F1C8C25}" type="datetimeFigureOut">
              <a:rPr lang="fr-FR" smtClean="0"/>
              <a:t>05/12/2023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328164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F0C90A2-49E3-49B2-9492-2F914F1C8C25}" type="datetimeFigureOut">
              <a:rPr lang="fr-FR" smtClean="0"/>
              <a:t>05/12/2023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291854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0F0C90A2-49E3-49B2-9492-2F914F1C8C25}" type="datetimeFigureOut">
              <a:rPr lang="fr-FR" smtClean="0"/>
              <a:t>05/12/2023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3406161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0C90A2-49E3-49B2-9492-2F914F1C8C25}" type="datetimeFigureOut">
              <a:rPr lang="fr-FR" smtClean="0"/>
              <a:t>05/12/2023</a:t>
            </a:fld>
            <a:endParaRPr lang="fr-FR"/>
          </a:p>
        </p:txBody>
      </p:sp>
      <p:sp>
        <p:nvSpPr>
          <p:cNvPr id="3" name="Footer Placeholder 2"/>
          <p:cNvSpPr>
            <a:spLocks noGrp="1"/>
          </p:cNvSpPr>
          <p:nvPr>
            <p:ph type="ftr" sz="quarter" idx="11"/>
          </p:nvPr>
        </p:nvSpPr>
        <p:spPr/>
        <p:txBody>
          <a:bodyPr/>
          <a:lstStyle/>
          <a:p>
            <a:endParaRPr lang="fr-F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687541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F0C90A2-49E3-49B2-9492-2F914F1C8C25}" type="datetimeFigureOut">
              <a:rPr lang="fr-FR" smtClean="0"/>
              <a:t>05/12/2023</a:t>
            </a:fld>
            <a:endParaRPr lang="fr-FR"/>
          </a:p>
        </p:txBody>
      </p:sp>
      <p:sp>
        <p:nvSpPr>
          <p:cNvPr id="6" name="Footer Placeholder 5"/>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3578915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F0C90A2-49E3-49B2-9492-2F914F1C8C25}" type="datetimeFigureOut">
              <a:rPr lang="fr-FR" smtClean="0"/>
              <a:t>05/12/2023</a:t>
            </a:fld>
            <a:endParaRPr lang="fr-FR"/>
          </a:p>
        </p:txBody>
      </p:sp>
      <p:sp>
        <p:nvSpPr>
          <p:cNvPr id="6" name="Footer Placeholder 5"/>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3BC3A20-9292-426A-A081-F4898FB44118}" type="slidenum">
              <a:rPr lang="fr-FR" smtClean="0"/>
              <a:t>‹N°›</a:t>
            </a:fld>
            <a:endParaRPr lang="fr-FR"/>
          </a:p>
        </p:txBody>
      </p:sp>
    </p:spTree>
    <p:extLst>
      <p:ext uri="{BB962C8B-B14F-4D97-AF65-F5344CB8AC3E}">
        <p14:creationId xmlns:p14="http://schemas.microsoft.com/office/powerpoint/2010/main" val="3155529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F0C90A2-49E3-49B2-9492-2F914F1C8C25}" type="datetimeFigureOut">
              <a:rPr lang="fr-FR" smtClean="0"/>
              <a:t>05/12/2023</a:t>
            </a:fld>
            <a:endParaRPr lang="fr-F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fr-F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3BC3A20-9292-426A-A081-F4898FB44118}" type="slidenum">
              <a:rPr lang="fr-FR" smtClean="0"/>
              <a:t>‹N°›</a:t>
            </a:fld>
            <a:endParaRPr lang="fr-FR"/>
          </a:p>
        </p:txBody>
      </p:sp>
    </p:spTree>
    <p:extLst>
      <p:ext uri="{BB962C8B-B14F-4D97-AF65-F5344CB8AC3E}">
        <p14:creationId xmlns:p14="http://schemas.microsoft.com/office/powerpoint/2010/main" val="1409679629"/>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 id="214748382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ABE2B54-E8F3-2131-1AEB-AA61A38A9210}"/>
              </a:ext>
            </a:extLst>
          </p:cNvPr>
          <p:cNvSpPr txBox="1"/>
          <p:nvPr/>
        </p:nvSpPr>
        <p:spPr>
          <a:xfrm>
            <a:off x="647802" y="1305342"/>
            <a:ext cx="9902456" cy="2123658"/>
          </a:xfrm>
          <a:prstGeom prst="rect">
            <a:avLst/>
          </a:prstGeom>
          <a:noFill/>
        </p:spPr>
        <p:txBody>
          <a:bodyPr wrap="square">
            <a:spAutoFit/>
          </a:bodyPr>
          <a:lstStyle/>
          <a:p>
            <a:pPr algn="ctr"/>
            <a:r>
              <a:rPr lang="fr-FR" sz="4400" b="1" dirty="0">
                <a:solidFill>
                  <a:schemeClr val="bg1"/>
                </a:solidFill>
              </a:rPr>
              <a:t>ZONES D’ACCÉLÉRATION DES ENERGIES RENOUVELABLES </a:t>
            </a:r>
          </a:p>
          <a:p>
            <a:pPr algn="ctr"/>
            <a:r>
              <a:rPr lang="fr-FR" sz="4400" b="1" dirty="0">
                <a:solidFill>
                  <a:schemeClr val="bg1"/>
                </a:solidFill>
              </a:rPr>
              <a:t>(ZAENR)</a:t>
            </a:r>
          </a:p>
        </p:txBody>
      </p:sp>
      <p:sp>
        <p:nvSpPr>
          <p:cNvPr id="6" name="ZoneTexte 5">
            <a:extLst>
              <a:ext uri="{FF2B5EF4-FFF2-40B4-BE49-F238E27FC236}">
                <a16:creationId xmlns:a16="http://schemas.microsoft.com/office/drawing/2014/main" id="{4F05AFAC-566D-2632-D5E0-09770CD63B0E}"/>
              </a:ext>
            </a:extLst>
          </p:cNvPr>
          <p:cNvSpPr txBox="1"/>
          <p:nvPr/>
        </p:nvSpPr>
        <p:spPr>
          <a:xfrm>
            <a:off x="2846781" y="3967750"/>
            <a:ext cx="5246085" cy="954107"/>
          </a:xfrm>
          <a:prstGeom prst="rect">
            <a:avLst/>
          </a:prstGeom>
          <a:noFill/>
        </p:spPr>
        <p:txBody>
          <a:bodyPr wrap="square" rtlCol="0">
            <a:spAutoFit/>
          </a:bodyPr>
          <a:lstStyle/>
          <a:p>
            <a:pPr algn="ctr"/>
            <a:r>
              <a:rPr lang="fr-FR" sz="2800" b="1" dirty="0">
                <a:solidFill>
                  <a:schemeClr val="bg1"/>
                </a:solidFill>
              </a:rPr>
              <a:t>Consultation publique </a:t>
            </a:r>
          </a:p>
          <a:p>
            <a:pPr algn="ctr"/>
            <a:r>
              <a:rPr lang="fr-FR" sz="2800" b="1" dirty="0">
                <a:solidFill>
                  <a:schemeClr val="bg1"/>
                </a:solidFill>
              </a:rPr>
              <a:t>du 06 au 22 décembre 2023</a:t>
            </a:r>
          </a:p>
        </p:txBody>
      </p:sp>
    </p:spTree>
    <p:extLst>
      <p:ext uri="{BB962C8B-B14F-4D97-AF65-F5344CB8AC3E}">
        <p14:creationId xmlns:p14="http://schemas.microsoft.com/office/powerpoint/2010/main" val="290260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nvGrpSpPr>
          <p:cNvPr id="16" name="Group 15">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7" name="Rectangle 16">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8"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fr-FR"/>
            </a:p>
          </p:txBody>
        </p:sp>
      </p:grpSp>
      <p:sp>
        <p:nvSpPr>
          <p:cNvPr id="7" name="Titre 1">
            <a:extLst>
              <a:ext uri="{FF2B5EF4-FFF2-40B4-BE49-F238E27FC236}">
                <a16:creationId xmlns:a16="http://schemas.microsoft.com/office/drawing/2014/main" id="{88EABD6A-9848-C7F4-2A51-2A8FD2C0D34F}"/>
              </a:ext>
            </a:extLst>
          </p:cNvPr>
          <p:cNvSpPr>
            <a:spLocks noGrp="1"/>
          </p:cNvSpPr>
          <p:nvPr>
            <p:ph type="title"/>
          </p:nvPr>
        </p:nvSpPr>
        <p:spPr>
          <a:xfrm>
            <a:off x="1000372" y="1209957"/>
            <a:ext cx="3034580" cy="4438087"/>
          </a:xfrm>
        </p:spPr>
        <p:txBody>
          <a:bodyPr vert="horz" lIns="91440" tIns="45720" rIns="91440" bIns="45720" rtlCol="0" anchor="ctr">
            <a:normAutofit/>
          </a:bodyPr>
          <a:lstStyle/>
          <a:p>
            <a:pPr algn="r"/>
            <a:r>
              <a:rPr lang="en-US" sz="3200">
                <a:solidFill>
                  <a:schemeClr val="tx1"/>
                </a:solidFill>
              </a:rPr>
              <a:t>CONTEXTE NATIONAL</a:t>
            </a:r>
          </a:p>
        </p:txBody>
      </p:sp>
      <p:cxnSp>
        <p:nvCxnSpPr>
          <p:cNvPr id="20" name="Straight Connector 19">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id="{51504B69-3382-FB73-CD11-9362609B0BD4}"/>
              </a:ext>
            </a:extLst>
          </p:cNvPr>
          <p:cNvSpPr txBox="1"/>
          <p:nvPr/>
        </p:nvSpPr>
        <p:spPr>
          <a:xfrm>
            <a:off x="4678424" y="1059025"/>
            <a:ext cx="5302189" cy="4739950"/>
          </a:xfrm>
          <a:prstGeom prst="rect">
            <a:avLst/>
          </a:prstGeom>
        </p:spPr>
        <p:txBody>
          <a:bodyPr vert="horz" lIns="91440" tIns="45720" rIns="91440" bIns="45720" rtlCol="0" anchor="ctr">
            <a:normAutofit/>
          </a:bodyPr>
          <a:lstStyle/>
          <a:p>
            <a:pPr marL="285750" indent="-285750">
              <a:lnSpc>
                <a:spcPct val="90000"/>
              </a:lnSpc>
              <a:spcBef>
                <a:spcPts val="1000"/>
              </a:spcBef>
              <a:buClr>
                <a:schemeClr val="accent1"/>
              </a:buClr>
              <a:buSzPct val="80000"/>
              <a:buFont typeface="Wingdings 3" charset="2"/>
              <a:buChar char=""/>
            </a:pPr>
            <a:r>
              <a:rPr lang="en-US" sz="1300"/>
              <a:t>Les zones d’accélération de la production d’énergie renouvelables (ZAER) sont introduites par la loi « APER » (n°2023-175 du 10 mars 2023).</a:t>
            </a:r>
          </a:p>
          <a:p>
            <a:pPr>
              <a:lnSpc>
                <a:spcPct val="90000"/>
              </a:lnSpc>
              <a:spcBef>
                <a:spcPts val="1000"/>
              </a:spcBef>
              <a:buClr>
                <a:schemeClr val="accent1"/>
              </a:buClr>
              <a:buSzPct val="80000"/>
              <a:buFont typeface="Wingdings 3" charset="2"/>
              <a:buChar char=""/>
            </a:pPr>
            <a:endParaRPr lang="en-US" sz="1300"/>
          </a:p>
          <a:p>
            <a:pPr marL="285750" indent="-285750">
              <a:lnSpc>
                <a:spcPct val="90000"/>
              </a:lnSpc>
              <a:spcBef>
                <a:spcPts val="1000"/>
              </a:spcBef>
              <a:buClr>
                <a:schemeClr val="accent1"/>
              </a:buClr>
              <a:buSzPct val="80000"/>
              <a:buFont typeface="Wingdings 3" charset="2"/>
              <a:buChar char=""/>
            </a:pPr>
            <a:r>
              <a:rPr lang="en-US" sz="1300"/>
              <a:t>Promulguée en mars 2023, cette loi fait de la planification territoriale des énergies renouvelables une priorité, en mettant les collectivités territoriales au cœur du dispositif.</a:t>
            </a:r>
          </a:p>
          <a:p>
            <a:pPr>
              <a:lnSpc>
                <a:spcPct val="90000"/>
              </a:lnSpc>
              <a:spcBef>
                <a:spcPts val="1000"/>
              </a:spcBef>
              <a:buClr>
                <a:schemeClr val="accent1"/>
              </a:buClr>
              <a:buSzPct val="80000"/>
              <a:buFont typeface="Wingdings 3" charset="2"/>
              <a:buChar char=""/>
            </a:pPr>
            <a:endParaRPr lang="en-US" sz="1300"/>
          </a:p>
          <a:p>
            <a:pPr marL="285750" indent="-285750">
              <a:lnSpc>
                <a:spcPct val="90000"/>
              </a:lnSpc>
              <a:spcBef>
                <a:spcPts val="1000"/>
              </a:spcBef>
              <a:buClr>
                <a:schemeClr val="accent1"/>
              </a:buClr>
              <a:buSzPct val="80000"/>
              <a:buFont typeface="Wingdings 3" charset="2"/>
              <a:buChar char=""/>
            </a:pPr>
            <a:r>
              <a:rPr lang="en-US" sz="1300"/>
              <a:t>Grâce à cette loi, les communes peuvent définir, après consultation des citoyens, des zones d’accélération, où elles souhaitent prioritairement voir des projets ENR s’implanter.</a:t>
            </a:r>
          </a:p>
          <a:p>
            <a:pPr>
              <a:lnSpc>
                <a:spcPct val="90000"/>
              </a:lnSpc>
              <a:spcBef>
                <a:spcPts val="1000"/>
              </a:spcBef>
              <a:buClr>
                <a:schemeClr val="accent1"/>
              </a:buClr>
              <a:buSzPct val="80000"/>
              <a:buFont typeface="Wingdings 3" charset="2"/>
              <a:buChar char=""/>
            </a:pPr>
            <a:endParaRPr lang="en-US" sz="1300"/>
          </a:p>
          <a:p>
            <a:pPr marL="285750" indent="-285750">
              <a:lnSpc>
                <a:spcPct val="90000"/>
              </a:lnSpc>
              <a:spcBef>
                <a:spcPts val="1000"/>
              </a:spcBef>
              <a:buClr>
                <a:schemeClr val="accent1"/>
              </a:buClr>
              <a:buSzPct val="80000"/>
              <a:buFont typeface="Wingdings 3" charset="2"/>
              <a:buChar char=""/>
            </a:pPr>
            <a:r>
              <a:rPr lang="en-US" sz="1300"/>
              <a:t>Ces zones d’accélération peuvent concerner toutes les énergies renouvelables. Toutes les communes peuvent les personnaliser en fonction de la réalité de leur territoire et de leur potentiel. Ces zones ont un caractère incitatif et non obligatoire pour l’implantation d’équipements de production d’énergie renouvelable (ENR).</a:t>
            </a:r>
          </a:p>
        </p:txBody>
      </p:sp>
    </p:spTree>
    <p:extLst>
      <p:ext uri="{BB962C8B-B14F-4D97-AF65-F5344CB8AC3E}">
        <p14:creationId xmlns:p14="http://schemas.microsoft.com/office/powerpoint/2010/main" val="2357665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393832-752E-6C16-BDEF-25A01A869425}"/>
              </a:ext>
            </a:extLst>
          </p:cNvPr>
          <p:cNvSpPr>
            <a:spLocks noGrp="1"/>
          </p:cNvSpPr>
          <p:nvPr>
            <p:ph type="ctrTitle"/>
          </p:nvPr>
        </p:nvSpPr>
        <p:spPr>
          <a:xfrm>
            <a:off x="1608990" y="3429000"/>
            <a:ext cx="8652975" cy="1005481"/>
          </a:xfrm>
        </p:spPr>
        <p:txBody>
          <a:bodyPr>
            <a:normAutofit fontScale="90000"/>
          </a:bodyPr>
          <a:lstStyle/>
          <a:p>
            <a:r>
              <a:rPr lang="fr-FR" sz="6000" dirty="0"/>
              <a:t>Proposition de ZAENR sur la commune</a:t>
            </a:r>
          </a:p>
        </p:txBody>
      </p:sp>
    </p:spTree>
    <p:extLst>
      <p:ext uri="{BB962C8B-B14F-4D97-AF65-F5344CB8AC3E}">
        <p14:creationId xmlns:p14="http://schemas.microsoft.com/office/powerpoint/2010/main" val="2659247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fr-FR"/>
            </a:p>
          </p:txBody>
        </p:sp>
      </p:grpSp>
      <p:sp>
        <p:nvSpPr>
          <p:cNvPr id="2" name="Titre 1">
            <a:extLst>
              <a:ext uri="{FF2B5EF4-FFF2-40B4-BE49-F238E27FC236}">
                <a16:creationId xmlns:a16="http://schemas.microsoft.com/office/drawing/2014/main" id="{A4D25F5E-BF5A-71EF-CB7F-7B7FB63001C7}"/>
              </a:ext>
            </a:extLst>
          </p:cNvPr>
          <p:cNvSpPr>
            <a:spLocks noGrp="1"/>
          </p:cNvSpPr>
          <p:nvPr>
            <p:ph type="title"/>
          </p:nvPr>
        </p:nvSpPr>
        <p:spPr>
          <a:xfrm>
            <a:off x="1000372" y="1209957"/>
            <a:ext cx="3034580" cy="4438087"/>
          </a:xfrm>
        </p:spPr>
        <p:txBody>
          <a:bodyPr anchor="ctr">
            <a:normAutofit/>
          </a:bodyPr>
          <a:lstStyle/>
          <a:p>
            <a:pPr algn="r"/>
            <a:r>
              <a:rPr lang="fr-FR" sz="2500">
                <a:solidFill>
                  <a:schemeClr val="tx1"/>
                </a:solidFill>
              </a:rPr>
              <a:t>SOLAIRE THERMIQUE ET PHOTOVOLTAIQUE</a:t>
            </a: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F4E99575-A613-5DD1-E85D-BDED601B276B}"/>
              </a:ext>
            </a:extLst>
          </p:cNvPr>
          <p:cNvSpPr>
            <a:spLocks noGrp="1"/>
          </p:cNvSpPr>
          <p:nvPr>
            <p:ph idx="1"/>
          </p:nvPr>
        </p:nvSpPr>
        <p:spPr>
          <a:xfrm>
            <a:off x="4678424" y="1059025"/>
            <a:ext cx="5302189" cy="4739950"/>
          </a:xfrm>
        </p:spPr>
        <p:txBody>
          <a:bodyPr anchor="ctr">
            <a:normAutofit/>
          </a:bodyPr>
          <a:lstStyle/>
          <a:p>
            <a:pPr marL="0" indent="0">
              <a:buNone/>
            </a:pPr>
            <a:r>
              <a:rPr lang="fr-FR" dirty="0">
                <a:solidFill>
                  <a:schemeClr val="tx1"/>
                </a:solidFill>
              </a:rPr>
              <a:t>Après l’installation de panneaux photovoltaïques sur les toits de plusieurs bâtiments communaux (Périscolaire et Club-House du Stade), </a:t>
            </a:r>
            <a:endParaRPr lang="fr-FR">
              <a:solidFill>
                <a:schemeClr val="tx1"/>
              </a:solidFill>
            </a:endParaRPr>
          </a:p>
          <a:p>
            <a:pPr marL="0" indent="0">
              <a:buNone/>
            </a:pPr>
            <a:endParaRPr lang="fr-FR">
              <a:solidFill>
                <a:schemeClr val="tx1"/>
              </a:solidFill>
            </a:endParaRPr>
          </a:p>
          <a:p>
            <a:pPr marL="0" indent="0">
              <a:buNone/>
            </a:pPr>
            <a:r>
              <a:rPr lang="fr-FR" b="1">
                <a:solidFill>
                  <a:schemeClr val="tx1"/>
                </a:solidFill>
              </a:rPr>
              <a:t>il est considéré que l’ensemble du ban communal est favorable au développement de l’énergie solaire thermique et photovoltaïque (toitures, agri-photovoltaisme,…)</a:t>
            </a:r>
          </a:p>
        </p:txBody>
      </p:sp>
    </p:spTree>
    <p:extLst>
      <p:ext uri="{BB962C8B-B14F-4D97-AF65-F5344CB8AC3E}">
        <p14:creationId xmlns:p14="http://schemas.microsoft.com/office/powerpoint/2010/main" val="1683761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084313B-C03D-4981-9786-879159A603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9" name="Rectangle 8">
              <a:extLst>
                <a:ext uri="{FF2B5EF4-FFF2-40B4-BE49-F238E27FC236}">
                  <a16:creationId xmlns:a16="http://schemas.microsoft.com/office/drawing/2014/main" id="{A99190B9-52DD-45DC-BE21-AACE88FEC7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0" name="Oval 9">
              <a:extLst>
                <a:ext uri="{FF2B5EF4-FFF2-40B4-BE49-F238E27FC236}">
                  <a16:creationId xmlns:a16="http://schemas.microsoft.com/office/drawing/2014/main" id="{D1EE260A-12FB-4D71-A318-71BED7FF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1" name="Oval 10">
              <a:extLst>
                <a:ext uri="{FF2B5EF4-FFF2-40B4-BE49-F238E27FC236}">
                  <a16:creationId xmlns:a16="http://schemas.microsoft.com/office/drawing/2014/main" id="{B52EC39A-8D44-4CEF-820F-A442CFA42D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2" name="Oval 11">
              <a:extLst>
                <a:ext uri="{FF2B5EF4-FFF2-40B4-BE49-F238E27FC236}">
                  <a16:creationId xmlns:a16="http://schemas.microsoft.com/office/drawing/2014/main" id="{2D010773-529F-4A3D-A0AB-E7CE12DC6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 name="Oval 12">
              <a:extLst>
                <a:ext uri="{FF2B5EF4-FFF2-40B4-BE49-F238E27FC236}">
                  <a16:creationId xmlns:a16="http://schemas.microsoft.com/office/drawing/2014/main" id="{D7582733-2D5B-4103-A63C-0D0D81780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 name="Oval 13">
              <a:extLst>
                <a:ext uri="{FF2B5EF4-FFF2-40B4-BE49-F238E27FC236}">
                  <a16:creationId xmlns:a16="http://schemas.microsoft.com/office/drawing/2014/main" id="{6D073C2A-0E86-458E-88D4-27124FDAD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5" name="Freeform 5">
              <a:extLst>
                <a:ext uri="{FF2B5EF4-FFF2-40B4-BE49-F238E27FC236}">
                  <a16:creationId xmlns:a16="http://schemas.microsoft.com/office/drawing/2014/main" id="{01A64F04-7AF7-48B9-A1B0-956BBCEEFE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fr-FR"/>
            </a:p>
          </p:txBody>
        </p:sp>
        <p:sp>
          <p:nvSpPr>
            <p:cNvPr id="16" name="Freeform 5">
              <a:extLst>
                <a:ext uri="{FF2B5EF4-FFF2-40B4-BE49-F238E27FC236}">
                  <a16:creationId xmlns:a16="http://schemas.microsoft.com/office/drawing/2014/main" id="{989ABE99-7694-4211-A627-459BE5422B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txBody>
            <a:bodyPr/>
            <a:lstStyle/>
            <a:p>
              <a:endParaRPr lang="fr-FR"/>
            </a:p>
          </p:txBody>
        </p:sp>
        <p:sp>
          <p:nvSpPr>
            <p:cNvPr id="17" name="Freeform 5">
              <a:extLst>
                <a:ext uri="{FF2B5EF4-FFF2-40B4-BE49-F238E27FC236}">
                  <a16:creationId xmlns:a16="http://schemas.microsoft.com/office/drawing/2014/main" id="{254B4214-6F53-497C-8322-9CE8158AA3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fr-FR"/>
            </a:p>
          </p:txBody>
        </p:sp>
      </p:grpSp>
      <p:sp>
        <p:nvSpPr>
          <p:cNvPr id="19" name="Rectangle 18">
            <a:extLst>
              <a:ext uri="{FF2B5EF4-FFF2-40B4-BE49-F238E27FC236}">
                <a16:creationId xmlns:a16="http://schemas.microsoft.com/office/drawing/2014/main" id="{20E145FF-1D18-4246-A2BA-9F6B4D5336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fr-FR"/>
          </a:p>
        </p:txBody>
      </p:sp>
      <p:sp useBgFill="1">
        <p:nvSpPr>
          <p:cNvPr id="21" name="Rectangle 20">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nvGrpSpPr>
          <p:cNvPr id="25" name="Group 24">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26" name="Rectangle 25">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7"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fr-FR"/>
            </a:p>
          </p:txBody>
        </p:sp>
      </p:grpSp>
      <p:sp>
        <p:nvSpPr>
          <p:cNvPr id="2" name="Titre 1">
            <a:extLst>
              <a:ext uri="{FF2B5EF4-FFF2-40B4-BE49-F238E27FC236}">
                <a16:creationId xmlns:a16="http://schemas.microsoft.com/office/drawing/2014/main" id="{83124835-138C-C686-C3BB-4BC409135570}"/>
              </a:ext>
            </a:extLst>
          </p:cNvPr>
          <p:cNvSpPr>
            <a:spLocks noGrp="1"/>
          </p:cNvSpPr>
          <p:nvPr>
            <p:ph type="title"/>
          </p:nvPr>
        </p:nvSpPr>
        <p:spPr>
          <a:xfrm>
            <a:off x="1000372" y="1209957"/>
            <a:ext cx="3034580" cy="4438087"/>
          </a:xfrm>
        </p:spPr>
        <p:txBody>
          <a:bodyPr vert="horz" lIns="91440" tIns="45720" rIns="91440" bIns="45720" rtlCol="0" anchor="ctr">
            <a:normAutofit/>
          </a:bodyPr>
          <a:lstStyle/>
          <a:p>
            <a:pPr algn="r"/>
            <a:r>
              <a:rPr lang="en-US" sz="2700">
                <a:solidFill>
                  <a:schemeClr val="tx1"/>
                </a:solidFill>
              </a:rPr>
              <a:t>METHANISATION</a:t>
            </a:r>
          </a:p>
        </p:txBody>
      </p:sp>
      <p:cxnSp>
        <p:nvCxnSpPr>
          <p:cNvPr id="29" name="Straight Connector 28">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4A67B2A3-6D26-F61C-B2A3-B25FD32B742E}"/>
              </a:ext>
            </a:extLst>
          </p:cNvPr>
          <p:cNvSpPr txBox="1"/>
          <p:nvPr/>
        </p:nvSpPr>
        <p:spPr>
          <a:xfrm>
            <a:off x="4678424" y="1059025"/>
            <a:ext cx="5302189" cy="473995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t>La méthanisation est un mode de transformation de la matière organique en énergie (biogaz) et fertilisant (digestat). C’est une technologie basée sur la dégradation de la matière organique par des micro-organismes. </a:t>
            </a:r>
          </a:p>
          <a:p>
            <a:pPr>
              <a:spcBef>
                <a:spcPts val="1000"/>
              </a:spcBef>
              <a:buClr>
                <a:schemeClr val="accent1"/>
              </a:buClr>
              <a:buSzPct val="80000"/>
              <a:buFont typeface="Wingdings 3" charset="2"/>
              <a:buChar char=""/>
            </a:pPr>
            <a:endParaRPr lang="en-US"/>
          </a:p>
          <a:p>
            <a:pPr>
              <a:spcBef>
                <a:spcPts val="1000"/>
              </a:spcBef>
              <a:buClr>
                <a:schemeClr val="accent1"/>
              </a:buClr>
              <a:buSzPct val="80000"/>
              <a:buFont typeface="Wingdings 3" charset="2"/>
              <a:buChar char=""/>
            </a:pPr>
            <a:endParaRPr lang="en-US"/>
          </a:p>
          <a:p>
            <a:pPr>
              <a:spcBef>
                <a:spcPts val="1000"/>
              </a:spcBef>
              <a:buClr>
                <a:schemeClr val="accent1"/>
              </a:buClr>
              <a:buSzPct val="80000"/>
              <a:buFont typeface="Wingdings 3" charset="2"/>
              <a:buChar char=""/>
            </a:pPr>
            <a:r>
              <a:rPr lang="en-US"/>
              <a:t>il est considéré que l’ensemble du ban communal est favorable au développement de la méthanisation.</a:t>
            </a:r>
          </a:p>
        </p:txBody>
      </p:sp>
    </p:spTree>
    <p:extLst>
      <p:ext uri="{BB962C8B-B14F-4D97-AF65-F5344CB8AC3E}">
        <p14:creationId xmlns:p14="http://schemas.microsoft.com/office/powerpoint/2010/main" val="3478591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7084313B-C03D-4981-9786-879159A603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A99190B9-52DD-45DC-BE21-AACE88FEC7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1" name="Oval 10">
              <a:extLst>
                <a:ext uri="{FF2B5EF4-FFF2-40B4-BE49-F238E27FC236}">
                  <a16:creationId xmlns:a16="http://schemas.microsoft.com/office/drawing/2014/main" id="{D1EE260A-12FB-4D71-A318-71BED7FF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2" name="Oval 11">
              <a:extLst>
                <a:ext uri="{FF2B5EF4-FFF2-40B4-BE49-F238E27FC236}">
                  <a16:creationId xmlns:a16="http://schemas.microsoft.com/office/drawing/2014/main" id="{B52EC39A-8D44-4CEF-820F-A442CFA42D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 name="Oval 12">
              <a:extLst>
                <a:ext uri="{FF2B5EF4-FFF2-40B4-BE49-F238E27FC236}">
                  <a16:creationId xmlns:a16="http://schemas.microsoft.com/office/drawing/2014/main" id="{2D010773-529F-4A3D-A0AB-E7CE12DC6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 name="Oval 13">
              <a:extLst>
                <a:ext uri="{FF2B5EF4-FFF2-40B4-BE49-F238E27FC236}">
                  <a16:creationId xmlns:a16="http://schemas.microsoft.com/office/drawing/2014/main" id="{D7582733-2D5B-4103-A63C-0D0D81780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5" name="Oval 14">
              <a:extLst>
                <a:ext uri="{FF2B5EF4-FFF2-40B4-BE49-F238E27FC236}">
                  <a16:creationId xmlns:a16="http://schemas.microsoft.com/office/drawing/2014/main" id="{6D073C2A-0E86-458E-88D4-27124FDAD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6" name="Freeform 5">
              <a:extLst>
                <a:ext uri="{FF2B5EF4-FFF2-40B4-BE49-F238E27FC236}">
                  <a16:creationId xmlns:a16="http://schemas.microsoft.com/office/drawing/2014/main" id="{01A64F04-7AF7-48B9-A1B0-956BBCEEFE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fr-FR"/>
            </a:p>
          </p:txBody>
        </p:sp>
        <p:sp>
          <p:nvSpPr>
            <p:cNvPr id="17" name="Freeform 5">
              <a:extLst>
                <a:ext uri="{FF2B5EF4-FFF2-40B4-BE49-F238E27FC236}">
                  <a16:creationId xmlns:a16="http://schemas.microsoft.com/office/drawing/2014/main" id="{989ABE99-7694-4211-A627-459BE5422B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txBody>
            <a:bodyPr/>
            <a:lstStyle/>
            <a:p>
              <a:endParaRPr lang="fr-FR"/>
            </a:p>
          </p:txBody>
        </p:sp>
        <p:sp>
          <p:nvSpPr>
            <p:cNvPr id="18" name="Freeform 5">
              <a:extLst>
                <a:ext uri="{FF2B5EF4-FFF2-40B4-BE49-F238E27FC236}">
                  <a16:creationId xmlns:a16="http://schemas.microsoft.com/office/drawing/2014/main" id="{254B4214-6F53-497C-8322-9CE8158AA3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fr-FR"/>
            </a:p>
          </p:txBody>
        </p:sp>
      </p:grpSp>
      <p:sp>
        <p:nvSpPr>
          <p:cNvPr id="20" name="Rectangle 19">
            <a:extLst>
              <a:ext uri="{FF2B5EF4-FFF2-40B4-BE49-F238E27FC236}">
                <a16:creationId xmlns:a16="http://schemas.microsoft.com/office/drawing/2014/main" id="{20E145FF-1D18-4246-A2BA-9F6B4D5336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fr-FR"/>
          </a:p>
        </p:txBody>
      </p:sp>
      <p:sp useBgFill="1">
        <p:nvSpPr>
          <p:cNvPr id="22" name="Rectangle 21">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nvGrpSpPr>
          <p:cNvPr id="26" name="Group 25">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27" name="Rectangle 26">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8"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fr-FR"/>
            </a:p>
          </p:txBody>
        </p:sp>
      </p:grpSp>
      <p:sp>
        <p:nvSpPr>
          <p:cNvPr id="2" name="Titre 1">
            <a:extLst>
              <a:ext uri="{FF2B5EF4-FFF2-40B4-BE49-F238E27FC236}">
                <a16:creationId xmlns:a16="http://schemas.microsoft.com/office/drawing/2014/main" id="{0B9F9FA2-D7F3-F8E7-856B-D8471B63CD21}"/>
              </a:ext>
            </a:extLst>
          </p:cNvPr>
          <p:cNvSpPr>
            <a:spLocks noGrp="1"/>
          </p:cNvSpPr>
          <p:nvPr>
            <p:ph type="title"/>
          </p:nvPr>
        </p:nvSpPr>
        <p:spPr>
          <a:xfrm>
            <a:off x="1000372" y="1209957"/>
            <a:ext cx="3034580" cy="4438087"/>
          </a:xfrm>
        </p:spPr>
        <p:txBody>
          <a:bodyPr vert="horz" lIns="91440" tIns="45720" rIns="91440" bIns="45720" rtlCol="0" anchor="ctr">
            <a:normAutofit/>
          </a:bodyPr>
          <a:lstStyle/>
          <a:p>
            <a:pPr algn="r"/>
            <a:r>
              <a:rPr lang="en-US" sz="3200">
                <a:solidFill>
                  <a:schemeClr val="tx1"/>
                </a:solidFill>
              </a:rPr>
              <a:t>GEOTHERMIE DE SURFACE</a:t>
            </a:r>
          </a:p>
        </p:txBody>
      </p:sp>
      <p:cxnSp>
        <p:nvCxnSpPr>
          <p:cNvPr id="30" name="Straight Connector 29">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4" name="ZoneTexte 3">
            <a:extLst>
              <a:ext uri="{FF2B5EF4-FFF2-40B4-BE49-F238E27FC236}">
                <a16:creationId xmlns:a16="http://schemas.microsoft.com/office/drawing/2014/main" id="{15C2B6AF-BF9D-F7E3-BB95-344F56F20BFC}"/>
              </a:ext>
            </a:extLst>
          </p:cNvPr>
          <p:cNvSpPr txBox="1"/>
          <p:nvPr/>
        </p:nvSpPr>
        <p:spPr>
          <a:xfrm>
            <a:off x="4678424" y="1059025"/>
            <a:ext cx="5302189" cy="4739950"/>
          </a:xfrm>
          <a:prstGeom prst="rect">
            <a:avLst/>
          </a:prstGeom>
        </p:spPr>
        <p:txBody>
          <a:bodyPr vert="horz" lIns="91440" tIns="45720" rIns="91440" bIns="45720" rtlCol="0" anchor="ctr">
            <a:normAutofit/>
          </a:bodyPr>
          <a:lstStyle/>
          <a:p>
            <a:pPr>
              <a:spcBef>
                <a:spcPts val="1000"/>
              </a:spcBef>
              <a:buClr>
                <a:schemeClr val="accent1"/>
              </a:buClr>
              <a:buSzPct val="80000"/>
              <a:buFont typeface="Wingdings 3" charset="2"/>
              <a:buChar char=""/>
            </a:pPr>
            <a:r>
              <a:rPr lang="en-US"/>
              <a:t>La géothermie permet de produire différents types d’énergie en fonction de la température de la chaleur puisée dans le sous-sol. En fonction des calories captées, l’eau chaude est valorisée pour des installations de chauffage ou de la climatisation à usage des maisons individuelles et des bâtiments, ou pour la production d’électricité</a:t>
            </a:r>
          </a:p>
          <a:p>
            <a:pPr>
              <a:spcBef>
                <a:spcPts val="1000"/>
              </a:spcBef>
              <a:buClr>
                <a:schemeClr val="accent1"/>
              </a:buClr>
              <a:buSzPct val="80000"/>
              <a:buFont typeface="Wingdings 3" charset="2"/>
              <a:buChar char=""/>
            </a:pPr>
            <a:endParaRPr lang="en-US"/>
          </a:p>
          <a:p>
            <a:pPr>
              <a:spcBef>
                <a:spcPts val="1000"/>
              </a:spcBef>
              <a:buClr>
                <a:schemeClr val="accent1"/>
              </a:buClr>
              <a:buSzPct val="80000"/>
              <a:buFont typeface="Wingdings 3" charset="2"/>
              <a:buChar char=""/>
            </a:pPr>
            <a:endParaRPr lang="en-US"/>
          </a:p>
          <a:p>
            <a:pPr>
              <a:spcBef>
                <a:spcPts val="1000"/>
              </a:spcBef>
              <a:buClr>
                <a:schemeClr val="accent1"/>
              </a:buClr>
              <a:buSzPct val="80000"/>
              <a:buFont typeface="Wingdings 3" charset="2"/>
              <a:buChar char=""/>
            </a:pPr>
            <a:r>
              <a:rPr lang="en-US"/>
              <a:t>Il est proposé de retenir en zone de potentiel « géothermie de surface »   l’ensemble du territoire de la commune. </a:t>
            </a:r>
          </a:p>
        </p:txBody>
      </p:sp>
    </p:spTree>
    <p:extLst>
      <p:ext uri="{BB962C8B-B14F-4D97-AF65-F5344CB8AC3E}">
        <p14:creationId xmlns:p14="http://schemas.microsoft.com/office/powerpoint/2010/main" val="1658846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7084313B-C03D-4981-9786-879159A603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A99190B9-52DD-45DC-BE21-AACE88FEC7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1" name="Oval 10">
              <a:extLst>
                <a:ext uri="{FF2B5EF4-FFF2-40B4-BE49-F238E27FC236}">
                  <a16:creationId xmlns:a16="http://schemas.microsoft.com/office/drawing/2014/main" id="{D1EE260A-12FB-4D71-A318-71BED7FF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2" name="Oval 11">
              <a:extLst>
                <a:ext uri="{FF2B5EF4-FFF2-40B4-BE49-F238E27FC236}">
                  <a16:creationId xmlns:a16="http://schemas.microsoft.com/office/drawing/2014/main" id="{B52EC39A-8D44-4CEF-820F-A442CFA42D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3" name="Oval 12">
              <a:extLst>
                <a:ext uri="{FF2B5EF4-FFF2-40B4-BE49-F238E27FC236}">
                  <a16:creationId xmlns:a16="http://schemas.microsoft.com/office/drawing/2014/main" id="{2D010773-529F-4A3D-A0AB-E7CE12DC61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4" name="Oval 13">
              <a:extLst>
                <a:ext uri="{FF2B5EF4-FFF2-40B4-BE49-F238E27FC236}">
                  <a16:creationId xmlns:a16="http://schemas.microsoft.com/office/drawing/2014/main" id="{D7582733-2D5B-4103-A63C-0D0D81780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5" name="Oval 14">
              <a:extLst>
                <a:ext uri="{FF2B5EF4-FFF2-40B4-BE49-F238E27FC236}">
                  <a16:creationId xmlns:a16="http://schemas.microsoft.com/office/drawing/2014/main" id="{6D073C2A-0E86-458E-88D4-27124FDAD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16" name="Freeform 5">
              <a:extLst>
                <a:ext uri="{FF2B5EF4-FFF2-40B4-BE49-F238E27FC236}">
                  <a16:creationId xmlns:a16="http://schemas.microsoft.com/office/drawing/2014/main" id="{01A64F04-7AF7-48B9-A1B0-956BBCEEFE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fr-FR"/>
            </a:p>
          </p:txBody>
        </p:sp>
        <p:sp>
          <p:nvSpPr>
            <p:cNvPr id="17" name="Freeform 5">
              <a:extLst>
                <a:ext uri="{FF2B5EF4-FFF2-40B4-BE49-F238E27FC236}">
                  <a16:creationId xmlns:a16="http://schemas.microsoft.com/office/drawing/2014/main" id="{989ABE99-7694-4211-A627-459BE5422B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txBody>
            <a:bodyPr/>
            <a:lstStyle/>
            <a:p>
              <a:endParaRPr lang="fr-FR"/>
            </a:p>
          </p:txBody>
        </p:sp>
        <p:sp>
          <p:nvSpPr>
            <p:cNvPr id="18" name="Freeform 5">
              <a:extLst>
                <a:ext uri="{FF2B5EF4-FFF2-40B4-BE49-F238E27FC236}">
                  <a16:creationId xmlns:a16="http://schemas.microsoft.com/office/drawing/2014/main" id="{254B4214-6F53-497C-8322-9CE8158AA3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fr-FR"/>
            </a:p>
          </p:txBody>
        </p:sp>
      </p:grpSp>
      <p:sp>
        <p:nvSpPr>
          <p:cNvPr id="20" name="Rectangle 19">
            <a:extLst>
              <a:ext uri="{FF2B5EF4-FFF2-40B4-BE49-F238E27FC236}">
                <a16:creationId xmlns:a16="http://schemas.microsoft.com/office/drawing/2014/main" id="{20E145FF-1D18-4246-A2BA-9F6B4D5336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fr-FR"/>
          </a:p>
        </p:txBody>
      </p:sp>
      <p:sp useBgFill="1">
        <p:nvSpPr>
          <p:cNvPr id="22" name="Rectangle 21">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grpSp>
        <p:nvGrpSpPr>
          <p:cNvPr id="26" name="Group 25">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27" name="Rectangle 26">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8"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txBody>
            <a:bodyPr/>
            <a:lstStyle/>
            <a:p>
              <a:endParaRPr lang="fr-FR"/>
            </a:p>
          </p:txBody>
        </p:sp>
      </p:grpSp>
      <p:sp>
        <p:nvSpPr>
          <p:cNvPr id="2" name="Titre 1">
            <a:extLst>
              <a:ext uri="{FF2B5EF4-FFF2-40B4-BE49-F238E27FC236}">
                <a16:creationId xmlns:a16="http://schemas.microsoft.com/office/drawing/2014/main" id="{1D496CCB-40E9-1525-CE4B-E772A628B855}"/>
              </a:ext>
            </a:extLst>
          </p:cNvPr>
          <p:cNvSpPr>
            <a:spLocks noGrp="1"/>
          </p:cNvSpPr>
          <p:nvPr>
            <p:ph type="title"/>
          </p:nvPr>
        </p:nvSpPr>
        <p:spPr>
          <a:xfrm>
            <a:off x="1000372" y="1209957"/>
            <a:ext cx="3034580" cy="4438087"/>
          </a:xfrm>
        </p:spPr>
        <p:txBody>
          <a:bodyPr vert="horz" lIns="91440" tIns="45720" rIns="91440" bIns="45720" rtlCol="0" anchor="ctr">
            <a:normAutofit/>
          </a:bodyPr>
          <a:lstStyle/>
          <a:p>
            <a:pPr algn="r"/>
            <a:r>
              <a:rPr lang="en-US" sz="3200">
                <a:solidFill>
                  <a:schemeClr val="tx1"/>
                </a:solidFill>
              </a:rPr>
              <a:t>POTENTIELS NON RETENUS</a:t>
            </a:r>
          </a:p>
        </p:txBody>
      </p:sp>
      <p:cxnSp>
        <p:nvCxnSpPr>
          <p:cNvPr id="59" name="Straight Connector 29">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tx2"/>
            </a:solidFill>
            <a:miter lim="800000"/>
          </a:ln>
        </p:spPr>
        <p:style>
          <a:lnRef idx="1">
            <a:schemeClr val="accent1"/>
          </a:lnRef>
          <a:fillRef idx="0">
            <a:schemeClr val="accent1"/>
          </a:fillRef>
          <a:effectRef idx="0">
            <a:schemeClr val="accent1"/>
          </a:effectRef>
          <a:fontRef idx="minor">
            <a:schemeClr val="tx1"/>
          </a:fontRef>
        </p:style>
      </p:cxnSp>
      <p:sp>
        <p:nvSpPr>
          <p:cNvPr id="4" name="ZoneTexte 3">
            <a:extLst>
              <a:ext uri="{FF2B5EF4-FFF2-40B4-BE49-F238E27FC236}">
                <a16:creationId xmlns:a16="http://schemas.microsoft.com/office/drawing/2014/main" id="{4DC6BFBB-52C7-06C2-A330-DC3D9D247C61}"/>
              </a:ext>
            </a:extLst>
          </p:cNvPr>
          <p:cNvSpPr txBox="1"/>
          <p:nvPr/>
        </p:nvSpPr>
        <p:spPr>
          <a:xfrm>
            <a:off x="4678424" y="1059025"/>
            <a:ext cx="5302189" cy="4739950"/>
          </a:xfrm>
          <a:prstGeom prst="rect">
            <a:avLst/>
          </a:prstGeom>
        </p:spPr>
        <p:txBody>
          <a:bodyPr vert="horz" lIns="91440" tIns="45720" rIns="91440" bIns="45720" rtlCol="0" anchor="ctr">
            <a:normAutofit/>
          </a:bodyPr>
          <a:lstStyle/>
          <a:p>
            <a:pPr marL="285750" indent="-285750">
              <a:spcBef>
                <a:spcPts val="1000"/>
              </a:spcBef>
              <a:buClr>
                <a:schemeClr val="accent1"/>
              </a:buClr>
              <a:buSzPct val="80000"/>
              <a:buFont typeface="Wingdings 3" charset="2"/>
              <a:buChar char=""/>
            </a:pPr>
            <a:r>
              <a:rPr lang="en-US"/>
              <a:t>Géothermie de profondeur : en raison du risque sismique sur le territoire et de la profondeur de la nappe phréatique.</a:t>
            </a:r>
          </a:p>
          <a:p>
            <a:pPr>
              <a:spcBef>
                <a:spcPts val="1000"/>
              </a:spcBef>
              <a:buClr>
                <a:schemeClr val="accent1"/>
              </a:buClr>
              <a:buSzPct val="80000"/>
              <a:buFont typeface="Wingdings 3" charset="2"/>
              <a:buChar char=""/>
            </a:pPr>
            <a:endParaRPr lang="en-US"/>
          </a:p>
          <a:p>
            <a:pPr marL="285750" indent="-285750">
              <a:spcBef>
                <a:spcPts val="1000"/>
              </a:spcBef>
              <a:buClr>
                <a:schemeClr val="accent1"/>
              </a:buClr>
              <a:buSzPct val="80000"/>
              <a:buFont typeface="Wingdings 3" charset="2"/>
              <a:buChar char=""/>
            </a:pPr>
            <a:r>
              <a:rPr lang="en-US"/>
              <a:t>Eolien : en raison des faibles potentiels de production sur la commune, et la présence de l’Euroairport </a:t>
            </a:r>
          </a:p>
          <a:p>
            <a:pPr>
              <a:spcBef>
                <a:spcPts val="1000"/>
              </a:spcBef>
              <a:buClr>
                <a:schemeClr val="accent1"/>
              </a:buClr>
              <a:buSzPct val="80000"/>
              <a:buFont typeface="Wingdings 3" charset="2"/>
              <a:buChar char=""/>
            </a:pPr>
            <a:endParaRPr lang="en-US"/>
          </a:p>
          <a:p>
            <a:pPr marL="285750" indent="-285750">
              <a:spcBef>
                <a:spcPts val="1000"/>
              </a:spcBef>
              <a:buClr>
                <a:schemeClr val="accent1"/>
              </a:buClr>
              <a:buSzPct val="80000"/>
              <a:buFont typeface="Wingdings 3" charset="2"/>
              <a:buChar char=""/>
            </a:pPr>
            <a:r>
              <a:rPr lang="en-US"/>
              <a:t>Hydro-électricité : en raison de l’absence de ressource sur le territoire.</a:t>
            </a:r>
          </a:p>
          <a:p>
            <a:pPr>
              <a:spcBef>
                <a:spcPts val="1000"/>
              </a:spcBef>
              <a:buClr>
                <a:schemeClr val="accent1"/>
              </a:buClr>
              <a:buSzPct val="80000"/>
              <a:buFont typeface="Wingdings 3" charset="2"/>
              <a:buChar char=""/>
            </a:pPr>
            <a:endParaRPr lang="en-US"/>
          </a:p>
        </p:txBody>
      </p:sp>
    </p:spTree>
    <p:extLst>
      <p:ext uri="{BB962C8B-B14F-4D97-AF65-F5344CB8AC3E}">
        <p14:creationId xmlns:p14="http://schemas.microsoft.com/office/powerpoint/2010/main" val="112510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le d’ions">
  <a:themeElements>
    <a:clrScheme name="Salle d’ions">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le d’ions">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le d’ions">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eae9a51-bc6b-46fa-a362-9852256cc236" xsi:nil="true"/>
    <lcf76f155ced4ddcb4097134ff3c332f xmlns="4e9a519f-2e55-4657-9e28-46930fd4bec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DB5F1884267D646B69B2D369F5697DA" ma:contentTypeVersion="14" ma:contentTypeDescription="Crée un document." ma:contentTypeScope="" ma:versionID="99382cb80109e4cfd0788ebac9c2f3eb">
  <xsd:schema xmlns:xsd="http://www.w3.org/2001/XMLSchema" xmlns:xs="http://www.w3.org/2001/XMLSchema" xmlns:p="http://schemas.microsoft.com/office/2006/metadata/properties" xmlns:ns2="aeae9a51-bc6b-46fa-a362-9852256cc236" xmlns:ns3="4e9a519f-2e55-4657-9e28-46930fd4bec8" targetNamespace="http://schemas.microsoft.com/office/2006/metadata/properties" ma:root="true" ma:fieldsID="d9e9a328921542fd86df68c190f37313" ns2:_="" ns3:_="">
    <xsd:import namespace="aeae9a51-bc6b-46fa-a362-9852256cc236"/>
    <xsd:import namespace="4e9a519f-2e55-4657-9e28-46930fd4bec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lcf76f155ced4ddcb4097134ff3c332f" minOccurs="0"/>
                <xsd:element ref="ns2:TaxCatchAll" minOccurs="0"/>
                <xsd:element ref="ns3:MediaServiceObjectDetectorVersion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ae9a51-bc6b-46fa-a362-9852256cc236"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TaxCatchAll" ma:index="19" nillable="true" ma:displayName="Taxonomy Catch All Column" ma:hidden="true" ma:list="{79a830d1-ce17-445f-a49c-dccf003a484b}" ma:internalName="TaxCatchAll" ma:showField="CatchAllData" ma:web="aeae9a51-bc6b-46fa-a362-9852256cc23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e9a519f-2e55-4657-9e28-46930fd4bec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Balises d’images" ma:readOnly="false" ma:fieldId="{5cf76f15-5ced-4ddc-b409-7134ff3c332f}" ma:taxonomyMulti="true" ma:sspId="7215bfb3-d707-452c-b8b3-38fdd6eae75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21AAB1-851F-4823-B596-07C9914B73D9}">
  <ds:schemaRefs>
    <ds:schemaRef ds:uri="http://purl.org/dc/elements/1.1/"/>
    <ds:schemaRef ds:uri="http://schemas.microsoft.com/office/infopath/2007/PartnerControls"/>
    <ds:schemaRef ds:uri="aeae9a51-bc6b-46fa-a362-9852256cc236"/>
    <ds:schemaRef ds:uri="http://purl.org/dc/terms/"/>
    <ds:schemaRef ds:uri="http://schemas.microsoft.com/office/2006/metadata/properties"/>
    <ds:schemaRef ds:uri="http://schemas.microsoft.com/office/2006/documentManagement/types"/>
    <ds:schemaRef ds:uri="http://schemas.openxmlformats.org/package/2006/metadata/core-properties"/>
    <ds:schemaRef ds:uri="4e9a519f-2e55-4657-9e28-46930fd4bec8"/>
    <ds:schemaRef ds:uri="http://www.w3.org/XML/1998/namespace"/>
    <ds:schemaRef ds:uri="http://purl.org/dc/dcmitype/"/>
  </ds:schemaRefs>
</ds:datastoreItem>
</file>

<file path=customXml/itemProps2.xml><?xml version="1.0" encoding="utf-8"?>
<ds:datastoreItem xmlns:ds="http://schemas.openxmlformats.org/officeDocument/2006/customXml" ds:itemID="{38888026-F82C-48A4-9853-CF7825EF04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ae9a51-bc6b-46fa-a362-9852256cc236"/>
    <ds:schemaRef ds:uri="4e9a519f-2e55-4657-9e28-46930fd4be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CFC2556-7BBC-4E54-BB65-B97B2BDB5F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123</TotalTime>
  <Words>388</Words>
  <Application>Microsoft Office PowerPoint</Application>
  <PresentationFormat>Grand écran</PresentationFormat>
  <Paragraphs>33</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Century Gothic</vt:lpstr>
      <vt:lpstr>Wingdings 3</vt:lpstr>
      <vt:lpstr>Salle d’ions</vt:lpstr>
      <vt:lpstr>Présentation PowerPoint</vt:lpstr>
      <vt:lpstr>CONTEXTE NATIONAL</vt:lpstr>
      <vt:lpstr>Proposition de ZAENR sur la commune</vt:lpstr>
      <vt:lpstr>SOLAIRE THERMIQUE ET PHOTOVOLTAIQUE</vt:lpstr>
      <vt:lpstr>METHANISATION</vt:lpstr>
      <vt:lpstr>GEOTHERMIE DE SURFACE</vt:lpstr>
      <vt:lpstr>POTENTIELS NON RETENUS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Elodie Madaule - Mairie de Hesingue</dc:creator>
  <cp:lastModifiedBy>Hakile Zeneli - Mairie de Hegenheim</cp:lastModifiedBy>
  <cp:revision>7</cp:revision>
  <cp:lastPrinted>2023-12-04T16:32:08Z</cp:lastPrinted>
  <dcterms:created xsi:type="dcterms:W3CDTF">2023-11-21T12:56:32Z</dcterms:created>
  <dcterms:modified xsi:type="dcterms:W3CDTF">2023-12-05T14:00:54Z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0x0101007DB5F1884267D646B69B2D369F5697DA</vt:lpwstr>
  </property>
</Properties>
</file>